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2"/>
  </p:notesMasterIdLst>
  <p:sldIdLst>
    <p:sldId id="859" r:id="rId2"/>
    <p:sldId id="1140" r:id="rId3"/>
    <p:sldId id="1142" r:id="rId4"/>
    <p:sldId id="1143" r:id="rId5"/>
    <p:sldId id="1155" r:id="rId6"/>
    <p:sldId id="1156" r:id="rId7"/>
    <p:sldId id="1157" r:id="rId8"/>
    <p:sldId id="1158" r:id="rId9"/>
    <p:sldId id="1159" r:id="rId10"/>
    <p:sldId id="1160" r:id="rId11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51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七年级 浙江专版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第三部分  提优冲刺篇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冲刺训练　</a:t>
            </a:r>
            <a:r>
              <a:rPr lang="en-US" altLang="zh-CN" sz="4800" b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3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836712"/>
            <a:ext cx="11485848" cy="5472607"/>
          </a:xfrm>
          <a:prstGeom prst="rect">
            <a:avLst/>
          </a:prstGeom>
        </p:spPr>
      </p:pic>
      <p:sp>
        <p:nvSpPr>
          <p:cNvPr id="6" name="内容占位符 5"/>
          <p:cNvSpPr>
            <a:spLocks noGrp="1"/>
          </p:cNvSpPr>
          <p:nvPr>
            <p:ph idx="1"/>
          </p:nvPr>
        </p:nvSpPr>
        <p:spPr>
          <a:xfrm>
            <a:off x="360854" y="1058587"/>
            <a:ext cx="11485848" cy="5250733"/>
          </a:xfrm>
        </p:spPr>
        <p:txBody>
          <a:bodyPr/>
          <a:lstStyle/>
          <a:p>
            <a:pPr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sz="20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Besides having a faster speed and better braking system, CR450 is also lighter and uses less energy than CR400, according to </a:t>
            </a:r>
            <a:r>
              <a:rPr lang="en-US" altLang="zh-CN" sz="2000" b="1" i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CCTV</a:t>
            </a:r>
            <a:r>
              <a:rPr lang="en-US" altLang="zh-CN" sz="20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 i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News</a:t>
            </a:r>
            <a:r>
              <a:rPr lang="en-US" altLang="zh-CN" sz="20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This means that the CR450 uses less fuel or power to run, which is good for the environment because it reduces pollution.</a:t>
            </a:r>
            <a:endParaRPr lang="zh-CN" altLang="zh-CN" sz="20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sz="20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</a:t>
            </a:r>
            <a:r>
              <a:rPr lang="zh-CN" altLang="zh-CN" sz="2000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根据</a:t>
            </a:r>
            <a:r>
              <a:rPr lang="zh-CN" altLang="zh-CN" sz="20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中央电视台报道</a:t>
            </a:r>
            <a:r>
              <a:rPr lang="en-US" altLang="zh-CN" sz="20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除了速度更快、刹车更好外</a:t>
            </a:r>
            <a:r>
              <a:rPr lang="en-US" altLang="zh-CN" sz="20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,CR450</a:t>
            </a:r>
            <a:r>
              <a:rPr lang="zh-CN" altLang="zh-CN" sz="20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比</a:t>
            </a:r>
            <a:r>
              <a:rPr lang="en-US" altLang="zh-CN" sz="20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CR400</a:t>
            </a:r>
            <a:r>
              <a:rPr lang="zh-CN" altLang="zh-CN" sz="20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更轻便、使用的能量更少。这意味着</a:t>
            </a:r>
            <a:r>
              <a:rPr lang="en-US" altLang="zh-CN" sz="20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CR450</a:t>
            </a:r>
            <a:r>
              <a:rPr lang="zh-CN" altLang="zh-CN" sz="20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耗油或电更少</a:t>
            </a:r>
            <a:r>
              <a:rPr lang="en-US" altLang="zh-CN" sz="20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这对环境有益</a:t>
            </a:r>
            <a:r>
              <a:rPr lang="en-US" altLang="zh-CN" sz="20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因为它能减少污染。</a:t>
            </a:r>
            <a:endParaRPr lang="zh-CN" altLang="zh-CN" sz="20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sz="2000" b="1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 dirty="0" smtClean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</a:t>
            </a:r>
            <a:r>
              <a:rPr lang="zh-CN" altLang="zh-CN" sz="2000" b="1" dirty="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本</a:t>
            </a:r>
            <a:r>
              <a:rPr lang="zh-CN" altLang="zh-CN" sz="20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句以</a:t>
            </a:r>
            <a:r>
              <a:rPr lang="en-US" altLang="zh-CN" sz="20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“Besides having ...”</a:t>
            </a:r>
            <a:r>
              <a:rPr lang="zh-CN" altLang="zh-CN" sz="20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为状语</a:t>
            </a:r>
            <a:r>
              <a:rPr lang="en-US" altLang="zh-CN" sz="20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引出前提（</a:t>
            </a:r>
            <a:r>
              <a:rPr lang="zh-CN" altLang="zh-CN" sz="20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速度与刹车优势</a:t>
            </a:r>
            <a:r>
              <a:rPr lang="zh-CN" altLang="zh-CN" sz="20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主句</a:t>
            </a:r>
            <a:r>
              <a:rPr lang="en-US" altLang="zh-CN" sz="20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“CR450 is also lighter and uses less energy than CR400”</a:t>
            </a:r>
            <a:r>
              <a:rPr lang="zh-CN" altLang="zh-CN" sz="20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通过比较级</a:t>
            </a:r>
            <a:r>
              <a:rPr lang="en-US" altLang="zh-CN" sz="20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突出轻量化和节能两大核心特点（</a:t>
            </a:r>
            <a:r>
              <a:rPr lang="zh-CN" altLang="zh-CN" sz="20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更轻和使用更少的能量</a:t>
            </a:r>
            <a:r>
              <a:rPr lang="zh-CN" altLang="zh-CN" sz="20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）。后续</a:t>
            </a:r>
            <a:r>
              <a:rPr lang="en-US" altLang="zh-CN" sz="20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“This means that ...”</a:t>
            </a:r>
            <a:r>
              <a:rPr lang="zh-CN" altLang="zh-CN" sz="20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宾语从句解释节能结果（</a:t>
            </a:r>
            <a:r>
              <a:rPr lang="zh-CN" altLang="zh-CN" sz="20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耗油</a:t>
            </a:r>
            <a:r>
              <a:rPr lang="en-US" altLang="zh-CN" sz="20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sz="20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耗电更少</a:t>
            </a:r>
            <a:r>
              <a:rPr lang="zh-CN" altLang="zh-CN" sz="20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并由</a:t>
            </a:r>
            <a:r>
              <a:rPr lang="en-US" altLang="zh-CN" sz="20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“which”</a:t>
            </a:r>
            <a:r>
              <a:rPr lang="zh-CN" altLang="zh-CN" sz="20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引导非限制性定语从句（</a:t>
            </a:r>
            <a:r>
              <a:rPr lang="zh-CN" altLang="zh-CN" sz="20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指代上文所说的省油现象</a:t>
            </a:r>
            <a:r>
              <a:rPr lang="zh-CN" altLang="zh-CN" sz="20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）延伸环保价值</a:t>
            </a:r>
            <a:r>
              <a:rPr lang="en-US" altLang="zh-CN" sz="20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最后</a:t>
            </a:r>
            <a:r>
              <a:rPr lang="en-US" altLang="zh-CN" sz="20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“because”</a:t>
            </a:r>
            <a:r>
              <a:rPr lang="zh-CN" altLang="zh-CN" sz="20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原因状语点明减排本质</a:t>
            </a:r>
            <a:r>
              <a:rPr lang="en-US" altLang="zh-CN" sz="20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形成</a:t>
            </a:r>
            <a:r>
              <a:rPr lang="en-US" altLang="zh-CN" sz="20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0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技术优势</a:t>
            </a:r>
            <a:r>
              <a:rPr lang="en-US" altLang="zh-CN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→</a:t>
            </a:r>
            <a:r>
              <a:rPr lang="zh-CN" altLang="zh-CN" sz="20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节能结果</a:t>
            </a:r>
            <a:r>
              <a:rPr lang="en-US" altLang="zh-CN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→</a:t>
            </a:r>
            <a:r>
              <a:rPr lang="zh-CN" altLang="zh-CN" sz="20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环保效益</a:t>
            </a:r>
            <a:r>
              <a:rPr lang="en-US" altLang="zh-CN" sz="20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的完整逻辑链。</a:t>
            </a:r>
            <a:endParaRPr lang="zh-CN" altLang="zh-CN" sz="20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</a:pPr>
            <a:r>
              <a:rPr lang="zh-CN" altLang="zh-CN" sz="20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教学提示：学生易混淆</a:t>
            </a:r>
            <a:r>
              <a:rPr lang="en-US" altLang="zh-CN" sz="20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“which”</a:t>
            </a:r>
            <a:r>
              <a:rPr lang="zh-CN" altLang="zh-CN" sz="20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的指代对象（</a:t>
            </a:r>
            <a:r>
              <a:rPr lang="zh-CN" altLang="zh-CN" sz="20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此处指代</a:t>
            </a:r>
            <a:r>
              <a:rPr lang="en-US" altLang="zh-CN" sz="20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en-US" altLang="zh-CN" sz="20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uses</a:t>
            </a:r>
            <a:r>
              <a:rPr lang="en-US" altLang="zh-CN" sz="20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less</a:t>
            </a:r>
            <a:r>
              <a:rPr lang="en-US" altLang="zh-CN" sz="20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fuel</a:t>
            </a:r>
            <a:r>
              <a:rPr lang="en-US" altLang="zh-CN" sz="20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or</a:t>
            </a:r>
            <a:r>
              <a:rPr lang="en-US" altLang="zh-CN" sz="20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power</a:t>
            </a:r>
            <a:r>
              <a:rPr lang="en-US" altLang="zh-CN" sz="20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sz="20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run</a:t>
            </a:r>
            <a:r>
              <a:rPr lang="en-US" altLang="zh-CN" sz="20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需强调定语从句修饰对象可为上文完整语义；同时</a:t>
            </a:r>
            <a:r>
              <a:rPr lang="en-US" altLang="zh-CN" sz="20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“Besides</a:t>
            </a:r>
            <a:r>
              <a:rPr lang="zh-CN" altLang="zh-CN" sz="20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＋动名词</a:t>
            </a:r>
            <a:r>
              <a:rPr lang="en-US" altLang="zh-CN" sz="20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的递进逻辑（</a:t>
            </a:r>
            <a:r>
              <a:rPr lang="en-US" altLang="zh-CN" sz="20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sz="20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除</a:t>
            </a:r>
            <a:r>
              <a:rPr lang="en-US" altLang="zh-CN" sz="20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sz="20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之外还</a:t>
            </a:r>
            <a:r>
              <a:rPr lang="en-US" altLang="zh-CN" sz="20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en-US" altLang="zh-CN" sz="20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）是理解句意的关键</a:t>
            </a:r>
            <a:r>
              <a:rPr lang="zh-CN" altLang="zh-CN" sz="2000" b="1" dirty="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7" name="译文.eps" descr="id:2147488933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50590" y="2420888"/>
            <a:ext cx="733425" cy="226060"/>
          </a:xfrm>
          <a:prstGeom prst="rect">
            <a:avLst/>
          </a:prstGeom>
        </p:spPr>
      </p:pic>
      <p:pic>
        <p:nvPicPr>
          <p:cNvPr id="8" name="分析.eps" descr="id:2147488940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555084" y="3212977"/>
            <a:ext cx="728932" cy="216024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60854" y="831678"/>
            <a:ext cx="1296144" cy="2826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3689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350621"/>
            <a:ext cx="11485848" cy="576248"/>
          </a:xfrm>
        </p:spPr>
        <p:txBody>
          <a:bodyPr/>
          <a:lstStyle/>
          <a:p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主要介绍了中国新型高速列车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</a:rPr>
              <a:t>CR450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的相关信息。</a:t>
            </a:r>
            <a:endParaRPr lang="zh-CN" altLang="en-US" dirty="0"/>
          </a:p>
        </p:txBody>
      </p:sp>
      <p:pic>
        <p:nvPicPr>
          <p:cNvPr id="5" name="语篇导航-DA.eps" descr="id:214748703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527144" y="2481000"/>
            <a:ext cx="1580007" cy="385572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0852" y="896997"/>
            <a:ext cx="10688709" cy="13441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1256957"/>
            <a:ext cx="11485848" cy="390023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China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 famous for having the best high-speed train network in 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world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Now, a new train called CR450 is breaking speed records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CR450 can go very fast, with an average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平均的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speed of 400km/h and a top speed of 453 km/h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Before this, the fastest high-speed train in a rail network in the world is China’s CR400, which runs at 350km/h on average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Once put into use, for example, the CR450 will shorten the travel time from Beijing to Shanghai to just about two and a half hours, which takes at least four and a half hours at the moment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ef110.jpg" descr="id:2147508959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9119542" y="1412776"/>
            <a:ext cx="2206625" cy="8045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07799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08230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 key is not to make the train run fast but to have it brake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刹车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accurately and steadily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平稳地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,” Zhao Hongwei of the China Academy of Railway Sciences told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CCTV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News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travels much faster, but the standard is that the CR450 should have the same brake distance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距离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as the CR400, which is 6,500 metres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can also start braking more quickly, taking just 1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 seconds compared to the 2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 seconds needed for the CR400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Engineers tested the brakes a lot to make sure they work well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the tests, the brake disc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制动盘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got really hot, reaching temperatures of up to 700℃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Its colour changed from black to red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changes were then recorded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All the data were saved in a smart system to make a digital model of the brake system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089954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1502280"/>
            <a:ext cx="11485848" cy="3582904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Besides having a faster speed and better braking system, CR450 is also lighter and uses less energy than CR400, according to </a:t>
            </a:r>
            <a:r>
              <a:rPr lang="en-US" altLang="zh-CN" sz="2200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CCTV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News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 means that the CR450 uses less fuel or power to run, which is good for the environment because it reduces pollution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a lighter train also needs less energy to move, so it can travel farther on the same amount of fuel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 all these advantages, people are very excited to see this new train and experience its speed and comfort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China’s high-speed train network is truly impressive, and the CR450 is just another example of its greatness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zh-CN" altLang="zh-CN" sz="2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705555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75432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much faster the CR450 is on average compared to the CR400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50 km/h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350 km/h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400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km/h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453 km/h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864500" y="862590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A</a:t>
            </a:r>
            <a:endParaRPr lang="zh-CN" altLang="en-US" dirty="0"/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2459027"/>
            <a:ext cx="11485848" cy="3346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推理判断题。根据第二段中的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“CR450 can go very fast,with an average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平均的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speed of 400km/h and a top speed of 453 km/h. Before this, the fastest high-speed train in a rail network in the world is China’s CR400, which runs at 350km/h on average.”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CR450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速度非常快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平均时速为 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400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公里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最高时速为 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453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公里。在此之前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世界铁路网中最快的高速列车是中国的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CR400,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平均时速为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350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公里。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）可知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,CR450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的平均时速是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400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公里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比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CR400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的平均时速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350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公里多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50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公里。故选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341733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is the key to CR450 according to Zhao Hongwei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Making it run much faster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Having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better braking system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Using less and greener energy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Having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comfortable environment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876126" y="871216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B</a:t>
            </a:r>
            <a:endParaRPr lang="zh-CN" altLang="en-US" dirty="0"/>
          </a:p>
        </p:txBody>
      </p:sp>
      <p:sp>
        <p:nvSpPr>
          <p:cNvPr id="4" name="内容占位符 2"/>
          <p:cNvSpPr txBox="1">
            <a:spLocks/>
          </p:cNvSpPr>
          <p:nvPr/>
        </p:nvSpPr>
        <p:spPr bwMode="auto">
          <a:xfrm>
            <a:off x="360854" y="3544956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细节理解题。根据第三段中的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 key is not to make the train run fast but to have it brake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刹车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accurately and steadily”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关键不是让火车跑得快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而是让它准确、稳定地制动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）可知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,CR450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的关键在于让它准确、稳定地制动。故选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790169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650585"/>
            <a:ext cx="11485848" cy="3075073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2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z="220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Which will be most affected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影响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by the development of the CR450 train from the passage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job market for train drivers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China’s efforts in environmental protection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need for high-powered network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popularity of other kinds of transportation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80820" y="767055"/>
            <a:ext cx="37221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200" dirty="0"/>
              <a:t>B</a:t>
            </a:r>
            <a:endParaRPr lang="zh-CN" altLang="en-US" sz="2200" dirty="0"/>
          </a:p>
        </p:txBody>
      </p:sp>
      <p:sp>
        <p:nvSpPr>
          <p:cNvPr id="4" name="内容占位符 3"/>
          <p:cNvSpPr txBox="1">
            <a:spLocks/>
          </p:cNvSpPr>
          <p:nvPr/>
        </p:nvSpPr>
        <p:spPr bwMode="auto">
          <a:xfrm>
            <a:off x="334566" y="3594287"/>
            <a:ext cx="11485848" cy="30750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推理判断题。根据第五段中的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“This means that the CR450 uses less fuel or power to </a:t>
            </a:r>
            <a:r>
              <a:rPr lang="en-US" altLang="zh-CN" sz="2200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run,which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good for the environment because it reduces pollution. And a lighter train also needs less energy to </a:t>
            </a:r>
            <a:r>
              <a:rPr lang="en-US" altLang="zh-CN" sz="2200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move,so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can travel farther on the same amount of fuel.”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这意味着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,CR450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运行时使用的燃料或动力更少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这对环境有益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因为它减少了污染。同时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轻型列车行驶所需的能量也更少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因此用同样的燃料它可以行驶更远的距离。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）可推知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,CR450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的发展对环境保护方面会有很大影响。故选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508116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75432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                      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Which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 the structure of the passage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>
              <a:tabLst>
                <a:tab pos="3411538" algn="l"/>
                <a:tab pos="6635750" algn="l"/>
                <a:tab pos="906145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	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10299" y="883604"/>
            <a:ext cx="4170033" cy="40668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0630" y="1416903"/>
            <a:ext cx="1369120" cy="1628469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39022" y="1416903"/>
            <a:ext cx="1507803" cy="1626676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565173" y="1380752"/>
            <a:ext cx="1331590" cy="163185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894572" y="1380752"/>
            <a:ext cx="1337676" cy="1738037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870724" y="861676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D</a:t>
            </a:r>
            <a:endParaRPr lang="zh-CN" altLang="en-US" dirty="0"/>
          </a:p>
        </p:txBody>
      </p:sp>
      <p:sp>
        <p:nvSpPr>
          <p:cNvPr id="9" name="内容占位符 4"/>
          <p:cNvSpPr txBox="1">
            <a:spLocks/>
          </p:cNvSpPr>
          <p:nvPr/>
        </p:nvSpPr>
        <p:spPr bwMode="auto">
          <a:xfrm>
            <a:off x="360854" y="3112908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篇章结构题。第一段引出本文话题；第二段介绍了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CR450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列车的基本情况；第三、四段介绍了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CR450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的制动系统；第五段介绍了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CR450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的耗能；第六段总结全文。故选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8277150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435</TotalTime>
  <Words>1200</Words>
  <Application>Microsoft Office PowerPoint</Application>
  <PresentationFormat>自定义</PresentationFormat>
  <Paragraphs>38</Paragraphs>
  <Slides>10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18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308124803@qq.com</cp:lastModifiedBy>
  <cp:revision>446</cp:revision>
  <dcterms:created xsi:type="dcterms:W3CDTF">2020-11-06T05:24:00Z</dcterms:created>
  <dcterms:modified xsi:type="dcterms:W3CDTF">2025-09-17T16:10:44Z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